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19" r:id="rId5"/>
    <p:sldId id="336" r:id="rId6"/>
    <p:sldId id="348" r:id="rId7"/>
    <p:sldId id="341" r:id="rId8"/>
    <p:sldId id="331" r:id="rId9"/>
    <p:sldId id="334" r:id="rId10"/>
    <p:sldId id="340" r:id="rId11"/>
    <p:sldId id="347" r:id="rId12"/>
    <p:sldId id="304" r:id="rId13"/>
    <p:sldId id="342" r:id="rId14"/>
    <p:sldId id="343" r:id="rId15"/>
    <p:sldId id="344" r:id="rId16"/>
    <p:sldId id="345" r:id="rId17"/>
    <p:sldId id="346" r:id="rId18"/>
  </p:sldIdLst>
  <p:sldSz cx="9144000" cy="6858000" type="screen4x3"/>
  <p:notesSz cx="6858000" cy="9144000"/>
  <p:defaultTextStyle>
    <a:defPPr rtl="0">
      <a:defRPr lang="cs-cz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8024" autoAdjust="0"/>
  </p:normalViewPr>
  <p:slideViewPr>
    <p:cSldViewPr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279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3" name="Obdélník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E2FBD913-0E18-415E-BFCB-123407D46C97}" type="datetime1">
              <a:rPr lang="cs-CZ" smtClean="0"/>
              <a:t>21.04.2021</a:t>
            </a:fld>
            <a:endParaRPr lang="cs-CZ" dirty="0"/>
          </a:p>
        </p:txBody>
      </p:sp>
      <p:sp>
        <p:nvSpPr>
          <p:cNvPr id="4" name="Obdélník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5" name="Obdélník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B16A41B8-7DC3-4DB6-84E4-E105629EAA3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3" name="Obdélník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769E4CAE-93D8-434B-AE7A-6116A0643598}" type="datetime1">
              <a:rPr lang="cs-CZ" smtClean="0"/>
              <a:t>21.04.2021</a:t>
            </a:fld>
            <a:endParaRPr lang="cs-CZ" dirty="0"/>
          </a:p>
        </p:txBody>
      </p:sp>
      <p:sp>
        <p:nvSpPr>
          <p:cNvPr id="4" name="Obdélník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rtl="0"/>
            <a:endParaRPr lang="cs-CZ" dirty="0"/>
          </a:p>
        </p:txBody>
      </p:sp>
      <p:sp>
        <p:nvSpPr>
          <p:cNvPr id="5" name="Obdélník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Obdélník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7" name="Obdélník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9B26CD33-4337-4529-948A-94F6960B2374}" type="slidenum">
              <a:rPr lang="cs-CZ" smtClean="0"/>
              <a:pPr rtl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/>
              <a:t>1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/>
              <a:t>2</a:t>
            </a:fld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 rtl="0"/>
              <a:t>4</a:t>
            </a:fld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 rtl="0"/>
              <a:t>5</a:t>
            </a:fld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 rtl="0"/>
              <a:t>6</a:t>
            </a:fld>
            <a:endParaRPr lang="cs-CZ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 rtl="0"/>
              <a:t>7</a:t>
            </a:fld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cs-CZ" smtClean="0"/>
              <a:pPr rtl="0"/>
              <a:t>9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álka foto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rtlCol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pPr rtl="0"/>
            <a:r>
              <a:rPr lang="cs-CZ" dirty="0"/>
              <a:t>Kliknutím přidáte název fotoalba.</a:t>
            </a:r>
          </a:p>
        </p:txBody>
      </p:sp>
      <p:sp>
        <p:nvSpPr>
          <p:cNvPr id="9" name="Obdélník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rtlCol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přidáte datum a další podrobnosti.</a:t>
            </a:r>
          </a:p>
        </p:txBody>
      </p:sp>
      <p:sp>
        <p:nvSpPr>
          <p:cNvPr id="27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0" lang="cs-CZ" dirty="0"/>
          </a:p>
        </p:txBody>
      </p:sp>
      <p:sp>
        <p:nvSpPr>
          <p:cNvPr id="11" name="Obdélník 10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ADCAFF7E-B7DC-490B-BCF8-87765E3159A1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3" name="Obdélník 12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2" name="Obdélník 11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ánky na šířku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7" name="Obdélník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19200"/>
            <a:ext cx="4023360" cy="2026920"/>
          </a:xfrm>
        </p:spPr>
        <p:txBody>
          <a:bodyPr rtlCol="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E904BF6A-FB19-42F9-AE1D-044424BD8864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ánky smíšené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4457700" cy="10033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1600200"/>
            <a:ext cx="44577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Obdélník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EBA491CE-19E6-4F5C-A30B-E1BB4D670423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rtlCol="0"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3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Obdélník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rtlCol="0"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0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Obdélník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rtlCol="0"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2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Obdélník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1" name="Obdélník 10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0F200B16-0E61-4873-B899-1EB02F4BC196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5" name="Obdélník 14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2" name="Obdélník 11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šířku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Obdélník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9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6" name="Obdélník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4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Obdélník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0" name="Obdélník 9"/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1F66CD6-7E7F-4A04-9A9C-B5E2799254F2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2" name="Obdélník 11"/>
          <p:cNvSpPr>
            <a:spLocks noGrp="1"/>
          </p:cNvSpPr>
          <p:nvPr>
            <p:ph type="ftr" sz="quarter" idx="27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1" name="Obdélník 10"/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výšku s velkým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0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9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4" name="Obdélník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609600"/>
          </a:xfrm>
        </p:spPr>
        <p:txBody>
          <a:bodyPr rtlCol="0"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dt" sz="half" idx="33"/>
          </p:nvPr>
        </p:nvSpPr>
        <p:spPr/>
        <p:txBody>
          <a:bodyPr rtlCol="0"/>
          <a:lstStyle/>
          <a:p>
            <a:pPr rtl="0"/>
            <a:fld id="{8AC16A51-7890-42CC-B77C-E4C56F8EE4C0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ránky na list: 1 na výšku a 3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05350" cy="11557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6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609600" y="1676400"/>
            <a:ext cx="47244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dt" sz="half" idx="24"/>
          </p:nvPr>
        </p:nvSpPr>
        <p:spPr/>
        <p:txBody>
          <a:bodyPr rtlCol="0"/>
          <a:lstStyle/>
          <a:p>
            <a:pPr rtl="0"/>
            <a:fld id="{AA761C00-8A71-4D55-9892-41E0D7560714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9" name="Obdélník 8"/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sldNum" sz="quarter" idx="2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ánek na list: 3 na šířku a 2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1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3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dt" sz="half" idx="29"/>
          </p:nvPr>
        </p:nvSpPr>
        <p:spPr/>
        <p:txBody>
          <a:bodyPr rtlCol="0"/>
          <a:lstStyle/>
          <a:p>
            <a:pPr rtl="0"/>
            <a:fld id="{1232EF4B-12E3-472E-8060-04BA898FF516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3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ánek na list: 3 na výšku a 2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0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2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1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4C068CF9-0869-4B84-9181-D3E174844643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9" name="Obdélník 8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verec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obrázku 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E8F12D0C-E70F-4406-A57F-3A00A8F5DBF9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ánky čtvercové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4" name="Zástupný symbol obrázku 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/>
          <a:p>
            <a:pPr rtl="0"/>
            <a:fld id="{BD3CD851-9DF7-470B-84F8-5E9A4D409620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1" name="Obdélník 10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0" name="Obdélník 9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 šířku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924" y="5943600"/>
            <a:ext cx="7388352" cy="33496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Obdélník 9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391400" cy="55435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24" y="6324600"/>
            <a:ext cx="7388352" cy="38100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>
            <a:lvl1pPr>
              <a:defRPr lang="en-US"/>
            </a:lvl1pPr>
          </a:lstStyle>
          <a:p>
            <a:pPr lvl="0"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8C4C8018-91FC-4801-8A36-121E51D1F5CD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4" name="Obdélník 6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1" hangingPunct="1"/>
            <a:r>
              <a:rPr lang="cs-CZ"/>
              <a:t>Po kliknutí můžete upravovat styly textu v předloze.</a:t>
            </a:r>
          </a:p>
          <a:p>
            <a:pPr lvl="1" rtl="0" eaLnBrk="1" latinLnBrk="1" hangingPunct="1"/>
            <a:r>
              <a:rPr lang="cs-CZ"/>
              <a:t>Druhá úroveň</a:t>
            </a:r>
          </a:p>
          <a:p>
            <a:pPr lvl="2" rtl="0" eaLnBrk="1" latinLnBrk="1" hangingPunct="1"/>
            <a:r>
              <a:rPr lang="cs-CZ"/>
              <a:t>Třetí úroveň</a:t>
            </a:r>
          </a:p>
          <a:p>
            <a:pPr lvl="3" rtl="0" eaLnBrk="1" latinLnBrk="1" hangingPunct="1"/>
            <a:r>
              <a:rPr lang="cs-CZ"/>
              <a:t>Čtvrtá úroveň</a:t>
            </a:r>
          </a:p>
          <a:p>
            <a:pPr lvl="4" rtl="0" eaLnBrk="1" latinLnBrk="1" hangingPunct="1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Obdélník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F5B199-B9AD-4300-94F1-6945F958E249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27" name="Obdélník 1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4" name="Obdélník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63B0023-0CED-47F7-85AE-654F0B232C29}" type="slidenum">
              <a:rPr kumimoji="0" lang="cs-CZ" smtClean="0"/>
              <a:pPr rtl="0"/>
              <a:t>‹#›</a:t>
            </a:fld>
            <a:endParaRPr kumimoji="0" lang="cs-CZ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 výšku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 sz="1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Obdélník 8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Obdélník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505200"/>
          </a:xfrm>
        </p:spPr>
        <p:txBody>
          <a:bodyPr tIns="91440" bIns="91440" rtlCol="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4" name="Obdélník 3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7EF85A5E-69CD-4289-B04F-C48538A72A0A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6" name="Obdélník 5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 šířku (celá obrazov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6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>
              <a:buFontTx/>
              <a:buNone/>
            </a:pPr>
            <a:r>
              <a:rPr lang="cs-CZ" i="0" dirty="0"/>
              <a:t>Kliknutím na ikonu můžete přidat obrázek na celou stránku.</a:t>
            </a:r>
            <a:endParaRPr kumimoji="0" lang="cs-CZ" i="0" baseline="0" dirty="0"/>
          </a:p>
          <a:p>
            <a:pPr marL="0" marR="0" indent="0" algn="ctr" rtl="0">
              <a:buFontTx/>
              <a:buNone/>
            </a:pPr>
            <a:endParaRPr kumimoji="0" lang="cs-CZ" i="0" dirty="0"/>
          </a:p>
          <a:p>
            <a:pPr algn="ctr" rtl="0">
              <a:buFontTx/>
              <a:buNone/>
            </a:pPr>
            <a:endParaRPr kumimoji="0" lang="cs-CZ" i="0" dirty="0"/>
          </a:p>
          <a:p>
            <a:pPr algn="ctr" rtl="0">
              <a:buFontTx/>
              <a:buNone/>
            </a:pPr>
            <a:endParaRPr kumimoji="0" lang="cs-CZ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2856" y="4575048"/>
            <a:ext cx="7781544" cy="987552"/>
          </a:xfrm>
          <a:prstGeom prst="rect">
            <a:avLst/>
          </a:prstGeom>
        </p:spPr>
        <p:txBody>
          <a:bodyPr bIns="0" rtlCol="0" anchor="b" anchorCtr="0">
            <a:normAutofit/>
          </a:bodyPr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7" name="Obdélník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 rtlCol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 rtl="0"/>
            <a:r>
              <a:rPr lang="cs-CZ" dirty="0"/>
              <a:t>Po kliknutí můžete přidat podnadpis.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/>
          <a:p>
            <a:pPr rtl="0"/>
            <a:fld id="{140DDF9F-D21C-4D72-8FE8-48A1D7EE5374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1297754" y="1625111"/>
            <a:ext cx="2895966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Obdélník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7753" y="5652341"/>
            <a:ext cx="2895967" cy="748458"/>
          </a:xfrm>
        </p:spPr>
        <p:txBody>
          <a:bodyPr lIns="91440"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20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4953000" y="1625600"/>
            <a:ext cx="2897953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9" name="Obdélník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5353" y="5652341"/>
            <a:ext cx="2895967" cy="748458"/>
          </a:xfrm>
        </p:spPr>
        <p:txBody>
          <a:bodyPr lIns="91440"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6D1A4B07-C179-461A-BDDB-AE7F238486A2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ránky na šíř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5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23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9" name="Obdélník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fld id="{6AEE7300-573E-4AD5-B180-EEDEC8B2F8DF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9" name="Obdélník 8"/>
          <p:cNvSpPr>
            <a:spLocks noGrp="1"/>
          </p:cNvSpPr>
          <p:nvPr>
            <p:ph type="ftr" sz="quarter" idx="20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ránky smíšené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Obdélník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476290EE-546B-48F8-8DEE-0A906872C392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4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31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Obdélník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26EC89DC-864A-47EC-90E0-4D93D9A6B873}" type="datetime1">
              <a:rPr kumimoji="0" lang="cs-CZ" smtClean="0"/>
              <a:t>21.04.2021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1" hangingPunct="1"/>
            <a:r>
              <a:rPr lang="cs-CZ" dirty="0"/>
              <a:t>Kliknutím můžete upravit styly předlohy textu.</a:t>
            </a:r>
          </a:p>
          <a:p>
            <a:pPr lvl="1" rtl="0" eaLnBrk="1" latinLnBrk="1" hangingPunct="1"/>
            <a:r>
              <a:rPr lang="cs-CZ" dirty="0"/>
              <a:t>Druhá úroveň</a:t>
            </a:r>
          </a:p>
          <a:p>
            <a:pPr lvl="2" rtl="0" eaLnBrk="1" latinLnBrk="1" hangingPunct="1"/>
            <a:r>
              <a:rPr lang="cs-CZ" dirty="0"/>
              <a:t>Třetí úroveň</a:t>
            </a:r>
          </a:p>
          <a:p>
            <a:pPr lvl="3" rtl="0" eaLnBrk="1" latinLnBrk="1" hangingPunct="1"/>
            <a:r>
              <a:rPr lang="cs-CZ" dirty="0"/>
              <a:t>Čtvrtá úroveň</a:t>
            </a:r>
          </a:p>
          <a:p>
            <a:pPr lvl="4" rtl="0" eaLnBrk="1" latinLnBrk="1" hangingPunct="1"/>
            <a:r>
              <a:rPr lang="cs-CZ" dirty="0"/>
              <a:t>Pátá úroveň</a:t>
            </a:r>
          </a:p>
        </p:txBody>
      </p:sp>
      <p:sp>
        <p:nvSpPr>
          <p:cNvPr id="29" name="Obdélník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fld id="{8EE81103-3D98-4A4A-B13D-362FFB985EBD}" type="datetime1">
              <a:rPr kumimoji="0" lang="cs-CZ" sz="1200" smtClean="0">
                <a:solidFill>
                  <a:schemeClr val="tx2"/>
                </a:solidFill>
              </a:rPr>
              <a:t>21.04.2021</a:t>
            </a:fld>
            <a:endParaRPr kumimoji="0" lang="cs-CZ" sz="1200" dirty="0">
              <a:solidFill>
                <a:schemeClr val="tx2"/>
              </a:solidFill>
            </a:endParaRPr>
          </a:p>
        </p:txBody>
      </p:sp>
      <p:sp>
        <p:nvSpPr>
          <p:cNvPr id="20" name="Obdélník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3" name="Obdélník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 rtlCol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-252536" y="3573016"/>
            <a:ext cx="8298485" cy="1066800"/>
          </a:xfrm>
        </p:spPr>
        <p:txBody>
          <a:bodyPr rtlCol="0"/>
          <a:lstStyle/>
          <a:p>
            <a:pPr rtl="0"/>
            <a:r>
              <a:rPr lang="cs-CZ" sz="2800" dirty="0"/>
              <a:t>NACHÁZÍME JEDNODUCHÁ ŘEŠENÍ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CB573A-3A98-4F29-B3A0-FFC16E208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663"/>
          <a:stretch/>
        </p:blipFill>
        <p:spPr>
          <a:xfrm>
            <a:off x="1835696" y="1994400"/>
            <a:ext cx="5289693" cy="1800200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CADFBF-E2B6-4AE1-9863-CE0C5DF83672}"/>
              </a:ext>
            </a:extLst>
          </p:cNvPr>
          <p:cNvSpPr txBox="1"/>
          <p:nvPr/>
        </p:nvSpPr>
        <p:spPr>
          <a:xfrm>
            <a:off x="2627784" y="603376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PŘEDSTAVENÍ PORTFOLIA FIRMY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F9FFEB2-6E2D-4E9E-A9F0-1B8D0550E2FF}"/>
              </a:ext>
            </a:extLst>
          </p:cNvPr>
          <p:cNvSpPr txBox="1"/>
          <p:nvPr/>
        </p:nvSpPr>
        <p:spPr>
          <a:xfrm>
            <a:off x="395536" y="33265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ZAHRANIČNÍ OBCHOD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BA91C04-8C17-4222-970D-158FB3564FB6}"/>
              </a:ext>
            </a:extLst>
          </p:cNvPr>
          <p:cNvSpPr txBox="1"/>
          <p:nvPr/>
        </p:nvSpPr>
        <p:spPr>
          <a:xfrm>
            <a:off x="251520" y="980728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realizujeme zakázky i v zahraničí</a:t>
            </a:r>
          </a:p>
          <a:p>
            <a:r>
              <a:rPr lang="cs-CZ" dirty="0"/>
              <a:t>• dle zadání zpracujeme výkresovou dokumentaci a zrealizujeme výrobu</a:t>
            </a:r>
          </a:p>
          <a:p>
            <a:r>
              <a:rPr lang="cs-CZ" dirty="0"/>
              <a:t>• mluvíme česky, anglicky, německy a polsky</a:t>
            </a:r>
          </a:p>
          <a:p>
            <a:r>
              <a:rPr lang="cs-CZ" dirty="0"/>
              <a:t>• realizujeme zejména v Rakousku a Německu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030FD5-C779-43C8-B49A-5F5372381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194129"/>
            <a:ext cx="3362716" cy="33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669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24906F3-E14A-418E-8424-92A07CA4D97A}"/>
              </a:ext>
            </a:extLst>
          </p:cNvPr>
          <p:cNvSpPr txBox="1"/>
          <p:nvPr/>
        </p:nvSpPr>
        <p:spPr>
          <a:xfrm>
            <a:off x="429818" y="517921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PARTNEŘI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11983BD-2A4C-4713-BCEF-5DAEF1DCC529}"/>
              </a:ext>
            </a:extLst>
          </p:cNvPr>
          <p:cNvSpPr txBox="1"/>
          <p:nvPr/>
        </p:nvSpPr>
        <p:spPr>
          <a:xfrm>
            <a:off x="429818" y="1250179"/>
            <a:ext cx="4104456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Úzce spolupracujeme s výrobním družstvem ASV, to nám nabízí široké spektrum služeb.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1DC51C-D149-4056-A55F-CDF3CA1B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36995" r="16725" b="40345"/>
          <a:stretch/>
        </p:blipFill>
        <p:spPr>
          <a:xfrm>
            <a:off x="5593437" y="1320677"/>
            <a:ext cx="3278086" cy="6599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539594-0A48-49D0-A667-C9859B7D009D}"/>
              </a:ext>
            </a:extLst>
          </p:cNvPr>
          <p:cNvSpPr txBox="1"/>
          <p:nvPr/>
        </p:nvSpPr>
        <p:spPr>
          <a:xfrm>
            <a:off x="429818" y="234269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Jsme hlavními dodavateli pro firmy v mnoha odvětví.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4CE9A3-B974-4EAA-B18E-C989BFA9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24" y="3146469"/>
            <a:ext cx="2488282" cy="4165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745AD2-2E10-4504-9786-F9C97E4BE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20" y="2895917"/>
            <a:ext cx="1796367" cy="8052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D7CA39-AD2C-4D18-8127-2F98A683F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403" y="2850923"/>
            <a:ext cx="1606086" cy="805268"/>
          </a:xfrm>
          <a:prstGeom prst="rect">
            <a:avLst/>
          </a:prstGeom>
        </p:spPr>
      </p:pic>
      <p:pic>
        <p:nvPicPr>
          <p:cNvPr id="10" name="Obrázek 9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EA9C20D0-5AD2-408B-B467-AD66B7808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1" y="2931977"/>
            <a:ext cx="2012060" cy="65995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BD9871B-3AE3-4CE7-B74F-3ACDACD95F65}"/>
              </a:ext>
            </a:extLst>
          </p:cNvPr>
          <p:cNvSpPr txBox="1"/>
          <p:nvPr/>
        </p:nvSpPr>
        <p:spPr>
          <a:xfrm>
            <a:off x="363611" y="368937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Další preference.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A955955-2E09-4838-881F-F1C19E78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1" y="4170050"/>
            <a:ext cx="1445961" cy="7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OLEČNĚ">
            <a:extLst>
              <a:ext uri="{FF2B5EF4-FFF2-40B4-BE49-F238E27FC236}">
                <a16:creationId xmlns:a16="http://schemas.microsoft.com/office/drawing/2014/main" id="{C8CCDCA2-ADC5-4175-9480-DADD7875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97" y="4118818"/>
            <a:ext cx="1560817" cy="9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go Kolotoče-výroba.cz">
            <a:extLst>
              <a:ext uri="{FF2B5EF4-FFF2-40B4-BE49-F238E27FC236}">
                <a16:creationId xmlns:a16="http://schemas.microsoft.com/office/drawing/2014/main" id="{7057F587-4FD8-4A6B-AEA9-AC6ED764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47" y="3879244"/>
            <a:ext cx="952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0FE5943-0D6A-4DBC-A9C5-59BFA2ED93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527" y="5449171"/>
            <a:ext cx="2276475" cy="3905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1B458CF-240E-4341-A24C-3FD23F694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7771" y="3874043"/>
            <a:ext cx="1266825" cy="126682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DC3F0DF-4523-4031-BE22-1787E62891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2" r="3940" b="37065"/>
          <a:stretch/>
        </p:blipFill>
        <p:spPr>
          <a:xfrm>
            <a:off x="1029163" y="6056073"/>
            <a:ext cx="1560817" cy="467838"/>
          </a:xfrm>
          <a:prstGeom prst="rect">
            <a:avLst/>
          </a:prstGeom>
        </p:spPr>
      </p:pic>
      <p:pic>
        <p:nvPicPr>
          <p:cNvPr id="19" name="Picture 2" descr="VÃ½sledek obrÃ¡zku pro SV metal">
            <a:extLst>
              <a:ext uri="{FF2B5EF4-FFF2-40B4-BE49-F238E27FC236}">
                <a16:creationId xmlns:a16="http://schemas.microsoft.com/office/drawing/2014/main" id="{3C23DBA8-809D-411F-9507-85972BB4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53" y="3914294"/>
            <a:ext cx="1169821" cy="11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53393C0-80E7-4803-9F9F-9A25625D2B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3352" y="5406476"/>
            <a:ext cx="1087981" cy="108798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C8D0728-0A8E-4BDA-9B45-A2689346C8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0818" y="5473412"/>
            <a:ext cx="1252671" cy="95410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A469350-7419-4A65-B088-2B6871E61E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2517" y="5345737"/>
            <a:ext cx="952500" cy="116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6097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BEDCCB8-D91A-42B4-8C0A-A74824B03217}"/>
              </a:ext>
            </a:extLst>
          </p:cNvPr>
          <p:cNvSpPr txBox="1"/>
          <p:nvPr/>
        </p:nvSpPr>
        <p:spPr>
          <a:xfrm>
            <a:off x="539552" y="40466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CERTIFIKACE</a:t>
            </a:r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13B64486-9505-4BB3-9D75-A5A6C2914760}"/>
              </a:ext>
            </a:extLst>
          </p:cNvPr>
          <p:cNvSpPr txBox="1"/>
          <p:nvPr/>
        </p:nvSpPr>
        <p:spPr>
          <a:xfrm>
            <a:off x="539552" y="1206674"/>
            <a:ext cx="6841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Firma získala za své výrobky několik certifikátů, které jsou zárukou kvality výroby: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dirty="0"/>
              <a:t>TÜV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dirty="0"/>
              <a:t>Tavné svařování  ČSN-ISO 3834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2D4184-81B4-4A2B-97E4-4B41880C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12976"/>
            <a:ext cx="2160240" cy="30945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A1AE93-550C-4F39-AAED-08DE0E52D0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3347864" y="3303738"/>
            <a:ext cx="2283813" cy="2953733"/>
          </a:xfrm>
          <a:prstGeom prst="rect">
            <a:avLst/>
          </a:prstGeom>
          <a:effectLst>
            <a:glow rad="127000">
              <a:schemeClr val="accent1">
                <a:alpha val="67000"/>
              </a:schemeClr>
            </a:glow>
            <a:outerShdw blurRad="825500" dist="50800" dir="5400000" algn="ctr" rotWithShape="0">
              <a:srgbClr val="000000">
                <a:alpha val="43137"/>
              </a:srgbClr>
            </a:outerShdw>
            <a:reflection blurRad="1003300" stA="45000" endPos="65000" dist="215900" dir="5400000" sy="-100000" algn="bl" rotWithShape="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1FBB4F-0F2C-4318-A2FE-ACCE5664E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473" y="3286933"/>
            <a:ext cx="2073027" cy="29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171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BC17EF4-D8E6-4DC8-B338-30BC439DB942}"/>
              </a:ext>
            </a:extLst>
          </p:cNvPr>
          <p:cNvSpPr txBox="1"/>
          <p:nvPr/>
        </p:nvSpPr>
        <p:spPr>
          <a:xfrm>
            <a:off x="683568" y="47667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KONTAKTUJTE NÁS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CC571A-A15A-41FC-8968-20BD63F651A7}"/>
              </a:ext>
            </a:extLst>
          </p:cNvPr>
          <p:cNvSpPr txBox="1"/>
          <p:nvPr/>
        </p:nvSpPr>
        <p:spPr>
          <a:xfrm>
            <a:off x="1691680" y="1228883"/>
            <a:ext cx="48485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Vedení firmy:</a:t>
            </a:r>
          </a:p>
          <a:p>
            <a:r>
              <a:rPr lang="cs-CZ" dirty="0"/>
              <a:t>Tomáš Stříhavka</a:t>
            </a:r>
          </a:p>
          <a:p>
            <a:r>
              <a:rPr lang="cs-CZ" dirty="0"/>
              <a:t>Tel.: 777 609 925</a:t>
            </a:r>
          </a:p>
          <a:p>
            <a:r>
              <a:rPr lang="cs-CZ" dirty="0"/>
              <a:t>Email.: t.strihavka@inovus.eu</a:t>
            </a:r>
          </a:p>
          <a:p>
            <a:endParaRPr lang="cs-CZ" dirty="0">
              <a:solidFill>
                <a:srgbClr val="00B050"/>
              </a:solidFill>
            </a:endParaRPr>
          </a:p>
          <a:p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Fakturace a účetnictví:</a:t>
            </a:r>
          </a:p>
          <a:p>
            <a:r>
              <a:rPr lang="cs-CZ" dirty="0"/>
              <a:t>Lucie Stříhavková</a:t>
            </a:r>
          </a:p>
          <a:p>
            <a:r>
              <a:rPr lang="cs-CZ" dirty="0"/>
              <a:t>Tel.: 777 609 910</a:t>
            </a:r>
          </a:p>
          <a:p>
            <a:r>
              <a:rPr lang="cs-CZ" dirty="0"/>
              <a:t>Email: info@inovus.eu</a:t>
            </a:r>
          </a:p>
          <a:p>
            <a:endParaRPr lang="cs-CZ" dirty="0"/>
          </a:p>
          <a:p>
            <a:endParaRPr lang="cs-CZ" dirty="0">
              <a:solidFill>
                <a:srgbClr val="00B050"/>
              </a:solidFill>
            </a:endParaRPr>
          </a:p>
          <a:p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Propagace a marketing:</a:t>
            </a:r>
          </a:p>
          <a:p>
            <a:r>
              <a:rPr lang="cs-CZ" dirty="0"/>
              <a:t>Andrea Tauerová</a:t>
            </a:r>
          </a:p>
          <a:p>
            <a:r>
              <a:rPr lang="cs-CZ" dirty="0"/>
              <a:t>tel.: 777 609 905</a:t>
            </a:r>
          </a:p>
          <a:p>
            <a:r>
              <a:rPr lang="cs-CZ" dirty="0"/>
              <a:t>Email: </a:t>
            </a:r>
            <a:r>
              <a:rPr lang="cs-CZ" dirty="0" err="1"/>
              <a:t>tauerova@inovus.euV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C12176-94DC-452D-AFF2-6FF9A0555B5F}"/>
              </a:ext>
            </a:extLst>
          </p:cNvPr>
          <p:cNvSpPr txBox="1"/>
          <p:nvPr/>
        </p:nvSpPr>
        <p:spPr>
          <a:xfrm>
            <a:off x="6228184" y="630084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www.inovus.eu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34C9BC-ED86-450C-A3F8-CDB439F84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4" t="24801" r="59450" b="26200"/>
          <a:stretch/>
        </p:blipFill>
        <p:spPr>
          <a:xfrm>
            <a:off x="433304" y="1312182"/>
            <a:ext cx="1080120" cy="11118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8EA534-72B4-43FF-AAD4-1DA8C68C7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4" t="24801" r="59450" b="26200"/>
          <a:stretch/>
        </p:blipFill>
        <p:spPr>
          <a:xfrm>
            <a:off x="431308" y="2924944"/>
            <a:ext cx="1080120" cy="11118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42EECF6-1268-410D-B35D-5FDE8917D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4" t="24801" r="59450" b="26200"/>
          <a:stretch/>
        </p:blipFill>
        <p:spPr>
          <a:xfrm>
            <a:off x="433304" y="4853178"/>
            <a:ext cx="1080120" cy="11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359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640EA70-0E2B-46A5-9E20-2C8C4D476B02}"/>
              </a:ext>
            </a:extLst>
          </p:cNvPr>
          <p:cNvSpPr txBox="1"/>
          <p:nvPr/>
        </p:nvSpPr>
        <p:spPr>
          <a:xfrm>
            <a:off x="539552" y="47667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NAJDETE NÁS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BFE836-2767-4E0E-84B0-B9487050A7D4}"/>
              </a:ext>
            </a:extLst>
          </p:cNvPr>
          <p:cNvSpPr txBox="1"/>
          <p:nvPr/>
        </p:nvSpPr>
        <p:spPr>
          <a:xfrm>
            <a:off x="1331640" y="1556792"/>
            <a:ext cx="2394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SÍDLO FIRMY:  </a:t>
            </a:r>
          </a:p>
          <a:p>
            <a:r>
              <a:rPr lang="cs-CZ" dirty="0" err="1"/>
              <a:t>Inovus</a:t>
            </a:r>
            <a:r>
              <a:rPr lang="cs-CZ" dirty="0"/>
              <a:t> a.s.</a:t>
            </a:r>
          </a:p>
          <a:p>
            <a:r>
              <a:rPr lang="cs-CZ" dirty="0"/>
              <a:t>Verměřovice 210</a:t>
            </a:r>
          </a:p>
          <a:p>
            <a:r>
              <a:rPr lang="cs-CZ" dirty="0"/>
              <a:t>561 52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356924-6FCE-4F39-94BB-B293360A4B79}"/>
              </a:ext>
            </a:extLst>
          </p:cNvPr>
          <p:cNvSpPr txBox="1"/>
          <p:nvPr/>
        </p:nvSpPr>
        <p:spPr>
          <a:xfrm>
            <a:off x="3347864" y="6237312"/>
            <a:ext cx="379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www.inovus.eu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D87CA5-3425-472B-B5D6-33895739E75C}"/>
              </a:ext>
            </a:extLst>
          </p:cNvPr>
          <p:cNvSpPr txBox="1"/>
          <p:nvPr/>
        </p:nvSpPr>
        <p:spPr>
          <a:xfrm>
            <a:off x="1268586" y="3034120"/>
            <a:ext cx="3798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>
                <a:solidFill>
                  <a:srgbClr val="00B050"/>
                </a:solidFill>
              </a:rPr>
              <a:t>VÝROBNÍ PROSTORY:</a:t>
            </a:r>
          </a:p>
          <a:p>
            <a:r>
              <a:rPr lang="cs-CZ" dirty="0" err="1"/>
              <a:t>Inovus</a:t>
            </a:r>
            <a:r>
              <a:rPr lang="cs-CZ" dirty="0"/>
              <a:t> a.s.</a:t>
            </a:r>
          </a:p>
          <a:p>
            <a:r>
              <a:rPr lang="cs-CZ" dirty="0" err="1"/>
              <a:t>Taušlova</a:t>
            </a:r>
            <a:r>
              <a:rPr lang="cs-CZ" dirty="0"/>
              <a:t> 284</a:t>
            </a:r>
          </a:p>
          <a:p>
            <a:r>
              <a:rPr lang="cs-CZ" dirty="0"/>
              <a:t>Letohrad </a:t>
            </a:r>
          </a:p>
          <a:p>
            <a:r>
              <a:rPr lang="cs-CZ" dirty="0"/>
              <a:t>561 51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2BB13B1-7603-4740-B653-E80B7465E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49" y="1628800"/>
            <a:ext cx="648072" cy="9060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3EA9C1-103F-42A4-81AB-E8E5C15F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3" y="3596761"/>
            <a:ext cx="648072" cy="90604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B1C8E96-935B-419C-B0A0-E932BF241564}"/>
              </a:ext>
            </a:extLst>
          </p:cNvPr>
          <p:cNvSpPr txBox="1"/>
          <p:nvPr/>
        </p:nvSpPr>
        <p:spPr>
          <a:xfrm>
            <a:off x="4573414" y="1556792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FAKTURAČNÍ ÚDAJE:</a:t>
            </a:r>
          </a:p>
          <a:p>
            <a:r>
              <a:rPr lang="cs-CZ" dirty="0" err="1"/>
              <a:t>Inovus</a:t>
            </a:r>
            <a:r>
              <a:rPr lang="cs-CZ" dirty="0"/>
              <a:t> a.s.</a:t>
            </a:r>
          </a:p>
          <a:p>
            <a:r>
              <a:rPr lang="cs-CZ" dirty="0"/>
              <a:t>Verměřovice 210</a:t>
            </a:r>
          </a:p>
          <a:p>
            <a:r>
              <a:rPr lang="cs-CZ" dirty="0"/>
              <a:t>561 52</a:t>
            </a:r>
          </a:p>
          <a:p>
            <a:r>
              <a:rPr lang="cs-CZ" dirty="0"/>
              <a:t>IČ: </a:t>
            </a:r>
            <a:r>
              <a:rPr lang="cs-CZ" b="0" i="0" dirty="0">
                <a:effectLst/>
                <a:latin typeface="+mj-lt"/>
              </a:rPr>
              <a:t>27528804</a:t>
            </a:r>
            <a:endParaRPr lang="cs-CZ" dirty="0">
              <a:latin typeface="+mj-lt"/>
            </a:endParaRPr>
          </a:p>
          <a:p>
            <a:r>
              <a:rPr lang="cs-CZ" dirty="0"/>
              <a:t>DIČ: CZ27528804</a:t>
            </a:r>
          </a:p>
          <a:p>
            <a:r>
              <a:rPr lang="cs-CZ" dirty="0"/>
              <a:t>Bankovní spojení: </a:t>
            </a:r>
            <a:r>
              <a:rPr lang="cs-CZ" b="0" i="0" dirty="0">
                <a:effectLst/>
              </a:rPr>
              <a:t>115-662970217/0100</a:t>
            </a:r>
          </a:p>
          <a:p>
            <a:r>
              <a:rPr lang="cs-CZ" dirty="0"/>
              <a:t>                               </a:t>
            </a:r>
            <a:r>
              <a:rPr lang="cs-CZ" dirty="0" err="1"/>
              <a:t>Komereční</a:t>
            </a:r>
            <a:r>
              <a:rPr lang="cs-CZ" dirty="0"/>
              <a:t> banka</a:t>
            </a:r>
          </a:p>
        </p:txBody>
      </p:sp>
    </p:spTree>
    <p:extLst>
      <p:ext uri="{BB962C8B-B14F-4D97-AF65-F5344CB8AC3E}">
        <p14:creationId xmlns:p14="http://schemas.microsoft.com/office/powerpoint/2010/main" val="40043893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220072" y="257200"/>
            <a:ext cx="3505200" cy="685800"/>
          </a:xfrm>
        </p:spPr>
        <p:txBody>
          <a:bodyPr rtlCol="0">
            <a:noAutofit/>
          </a:bodyPr>
          <a:lstStyle/>
          <a:p>
            <a:pPr rtl="0"/>
            <a:r>
              <a:rPr lang="cs-CZ" sz="2800" dirty="0">
                <a:solidFill>
                  <a:srgbClr val="00B050"/>
                </a:solidFill>
              </a:rPr>
              <a:t> O FIRMĚ…</a:t>
            </a:r>
          </a:p>
        </p:txBody>
      </p:sp>
      <p:sp>
        <p:nvSpPr>
          <p:cNvPr id="3" name="Obdélník 2"/>
          <p:cNvSpPr>
            <a:spLocks noGrp="1"/>
          </p:cNvSpPr>
          <p:nvPr>
            <p:ph type="body" sz="quarter" idx="11"/>
          </p:nvPr>
        </p:nvSpPr>
        <p:spPr>
          <a:xfrm>
            <a:off x="5220072" y="1700808"/>
            <a:ext cx="3505200" cy="4142184"/>
          </a:xfrm>
        </p:spPr>
        <p:txBody>
          <a:bodyPr rtlCol="0"/>
          <a:lstStyle/>
          <a:p>
            <a:pPr rtl="0"/>
            <a:r>
              <a:rPr lang="cs-CZ" dirty="0"/>
              <a:t>•kovovýroba, strojírenství</a:t>
            </a:r>
          </a:p>
          <a:p>
            <a:pPr rtl="0"/>
            <a:r>
              <a:rPr lang="cs-CZ" dirty="0"/>
              <a:t>•sváření železných a neželezných kovů</a:t>
            </a:r>
          </a:p>
          <a:p>
            <a:pPr rtl="0"/>
            <a:r>
              <a:rPr lang="cs-CZ" dirty="0"/>
              <a:t>•založeno 11.prosince 2007</a:t>
            </a:r>
          </a:p>
          <a:p>
            <a:pPr rtl="0"/>
            <a:r>
              <a:rPr lang="cs-CZ" dirty="0"/>
              <a:t>• CEO: Tomáš Stříhavka</a:t>
            </a:r>
          </a:p>
          <a:p>
            <a:pPr rtl="0"/>
            <a:r>
              <a:rPr lang="cs-CZ" dirty="0"/>
              <a:t>•sídlo ve Verměřovicích 210,   561 52</a:t>
            </a:r>
          </a:p>
          <a:p>
            <a:pPr rtl="0"/>
            <a:r>
              <a:rPr lang="cs-CZ" dirty="0"/>
              <a:t>•výrobní prostory v Letohradě, </a:t>
            </a:r>
            <a:r>
              <a:rPr lang="cs-CZ" dirty="0" err="1"/>
              <a:t>Taušlova</a:t>
            </a:r>
            <a:r>
              <a:rPr lang="cs-CZ" dirty="0"/>
              <a:t> 284, 561 51</a:t>
            </a:r>
          </a:p>
          <a:p>
            <a:pPr rtl="0"/>
            <a:r>
              <a:rPr lang="cs-CZ" dirty="0"/>
              <a:t>•akciová společnost zapsána u   Krajského soudu v Hradci Králové</a:t>
            </a:r>
          </a:p>
          <a:p>
            <a:pPr rtl="0"/>
            <a:r>
              <a:rPr lang="cs-CZ" dirty="0"/>
              <a:t>• jsme plátci DPH</a:t>
            </a:r>
          </a:p>
          <a:p>
            <a:pPr rtl="0"/>
            <a:r>
              <a:rPr lang="cs-CZ" dirty="0"/>
              <a:t>• česká výroba a kvality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1582E9-C71C-4F92-AD8E-069E64C5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88" y="404664"/>
            <a:ext cx="4882816" cy="27465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0045BE-D7A4-42A0-A78F-64C6CA7BF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93" y="3573016"/>
            <a:ext cx="4882815" cy="27465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2D702-EFF9-4412-84D3-D528D5F9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94928"/>
            <a:ext cx="4464496" cy="685800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PROVOZNÍ VYBAVENÍ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3E339E-779D-4DE4-87F3-98D5AB4C0B1B}"/>
              </a:ext>
            </a:extLst>
          </p:cNvPr>
          <p:cNvSpPr txBox="1"/>
          <p:nvPr/>
        </p:nvSpPr>
        <p:spPr>
          <a:xfrm>
            <a:off x="323528" y="846361"/>
            <a:ext cx="4896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automatická horizontální frézka</a:t>
            </a:r>
          </a:p>
          <a:p>
            <a:r>
              <a:rPr lang="cs-CZ" dirty="0"/>
              <a:t>• plazmové řezání</a:t>
            </a:r>
          </a:p>
          <a:p>
            <a:r>
              <a:rPr lang="cs-CZ" dirty="0"/>
              <a:t>• pásové pily</a:t>
            </a:r>
          </a:p>
          <a:p>
            <a:r>
              <a:rPr lang="cs-CZ" dirty="0"/>
              <a:t>• svařovací invertory</a:t>
            </a:r>
          </a:p>
          <a:p>
            <a:r>
              <a:rPr lang="cs-CZ" dirty="0"/>
              <a:t>• svařování MIG, MAG, TIG</a:t>
            </a:r>
          </a:p>
          <a:p>
            <a:r>
              <a:rPr lang="cs-CZ" dirty="0"/>
              <a:t>• ohýbačka profilů</a:t>
            </a:r>
          </a:p>
          <a:p>
            <a:r>
              <a:rPr lang="cs-CZ" dirty="0"/>
              <a:t>• vysokozdvižná technika</a:t>
            </a:r>
          </a:p>
          <a:p>
            <a:r>
              <a:rPr lang="cs-CZ" dirty="0"/>
              <a:t>• svařovací stoly a kompletní příslušenství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FFF281-B2AF-4BB9-9E23-83FF954626EC}"/>
              </a:ext>
            </a:extLst>
          </p:cNvPr>
          <p:cNvSpPr txBox="1"/>
          <p:nvPr/>
        </p:nvSpPr>
        <p:spPr>
          <a:xfrm>
            <a:off x="5111552" y="465313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PROJEKTOVÁ DOKUMENTACE</a:t>
            </a:r>
          </a:p>
          <a:p>
            <a:r>
              <a:rPr lang="cs-CZ" dirty="0"/>
              <a:t>• program Invertor</a:t>
            </a:r>
          </a:p>
          <a:p>
            <a:r>
              <a:rPr lang="cs-CZ" dirty="0"/>
              <a:t>• DWG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AA127D9-8B22-4B36-8CDC-3E62C7491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8" t="19200" r="31887" b="15001"/>
          <a:stretch/>
        </p:blipFill>
        <p:spPr>
          <a:xfrm>
            <a:off x="5347923" y="868065"/>
            <a:ext cx="3440005" cy="351478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AA7FF61-2F70-4488-A6F8-C2F144974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2" t="19556" r="32276" b="14645"/>
          <a:stretch/>
        </p:blipFill>
        <p:spPr>
          <a:xfrm>
            <a:off x="539552" y="3496424"/>
            <a:ext cx="3252087" cy="29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93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569" y="207119"/>
            <a:ext cx="7781544" cy="701601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>
                <a:solidFill>
                  <a:srgbClr val="00B050"/>
                </a:solidFill>
              </a:rPr>
              <a:t> ČÍM SE ZABÝVÁME…</a:t>
            </a:r>
          </a:p>
        </p:txBody>
      </p:sp>
      <p:sp>
        <p:nvSpPr>
          <p:cNvPr id="3" name="Obdélník 2"/>
          <p:cNvSpPr>
            <a:spLocks noGrp="1"/>
          </p:cNvSpPr>
          <p:nvPr>
            <p:ph type="body" sz="quarter" idx="14"/>
          </p:nvPr>
        </p:nvSpPr>
        <p:spPr>
          <a:xfrm>
            <a:off x="323528" y="1165732"/>
            <a:ext cx="7772400" cy="2820614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• sváření železných i neželezných kovů</a:t>
            </a:r>
          </a:p>
          <a:p>
            <a:pPr rtl="0"/>
            <a:r>
              <a:rPr lang="cs-CZ" dirty="0"/>
              <a:t>• návrh a realizace kovových konstrukcí</a:t>
            </a:r>
          </a:p>
          <a:p>
            <a:pPr rtl="0"/>
            <a:r>
              <a:rPr lang="cs-CZ" dirty="0"/>
              <a:t>• návrh a realizace kovových doplňků</a:t>
            </a:r>
          </a:p>
          <a:p>
            <a:pPr rtl="0"/>
            <a:r>
              <a:rPr lang="cs-CZ" dirty="0"/>
              <a:t>• vývoj a výroba topných sálavých panelů</a:t>
            </a:r>
          </a:p>
          <a:p>
            <a:pPr rtl="0"/>
            <a:r>
              <a:rPr lang="cs-CZ" dirty="0"/>
              <a:t>• návrh a výroba dopravních a skladovacích systémů</a:t>
            </a:r>
          </a:p>
          <a:p>
            <a:pPr rtl="0"/>
            <a:r>
              <a:rPr lang="cs-CZ" dirty="0"/>
              <a:t>• zámečnická výroba </a:t>
            </a:r>
          </a:p>
          <a:p>
            <a:pPr rtl="0"/>
            <a:r>
              <a:rPr lang="cs-CZ" dirty="0"/>
              <a:t>• vývoj a implementace v oblasti konopí</a:t>
            </a:r>
          </a:p>
          <a:p>
            <a:pPr rtl="0"/>
            <a:r>
              <a:rPr lang="cs-CZ" dirty="0"/>
              <a:t>• návrh a realizace zakázek dle zadání zákazníka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C13B01-2CC5-41BC-BE72-198800CAE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2" y="4233387"/>
            <a:ext cx="3851920" cy="2166705"/>
          </a:xfrm>
          <a:prstGeom prst="rect">
            <a:avLst/>
          </a:prstGeom>
        </p:spPr>
      </p:pic>
      <p:pic>
        <p:nvPicPr>
          <p:cNvPr id="14" name="Obrázek 13" descr="Obsah obrázku voda, exteriér, most, obloha&#10;&#10;Popis byl vytvořen automaticky">
            <a:extLst>
              <a:ext uri="{FF2B5EF4-FFF2-40B4-BE49-F238E27FC236}">
                <a16:creationId xmlns:a16="http://schemas.microsoft.com/office/drawing/2014/main" id="{509FDCFF-8822-46EC-AFEC-5ADF85B63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34" y="4200647"/>
            <a:ext cx="3910126" cy="219944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3" y="228600"/>
            <a:ext cx="8583488" cy="685800"/>
          </a:xfrm>
        </p:spPr>
        <p:txBody>
          <a:bodyPr rtlCol="0">
            <a:noAutofit/>
          </a:bodyPr>
          <a:lstStyle/>
          <a:p>
            <a:pPr rtl="0"/>
            <a:r>
              <a:rPr lang="cs-CZ" sz="2800" dirty="0">
                <a:solidFill>
                  <a:srgbClr val="00B050"/>
                </a:solidFill>
              </a:rPr>
              <a:t>  DOPRAVNÍ A SKLADOVACÍ SYSTÉMY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184398" y="1292105"/>
            <a:ext cx="7128792" cy="1152128"/>
          </a:xfrm>
        </p:spPr>
        <p:txBody>
          <a:bodyPr rtlCol="0"/>
          <a:lstStyle/>
          <a:p>
            <a:pPr rtl="0"/>
            <a:r>
              <a:rPr lang="cs-CZ" dirty="0"/>
              <a:t>•  návrh a realizace dopravních a skladovacích systémů</a:t>
            </a:r>
          </a:p>
          <a:p>
            <a:pPr rtl="0"/>
            <a:r>
              <a:rPr lang="cs-CZ" dirty="0"/>
              <a:t>• od projektové dokumentace k realizaci</a:t>
            </a:r>
          </a:p>
          <a:p>
            <a:pPr rtl="0"/>
            <a:r>
              <a:rPr lang="cs-CZ" dirty="0"/>
              <a:t>• pro český i zahraniční trh</a:t>
            </a:r>
          </a:p>
          <a:p>
            <a:pPr rtl="0"/>
            <a:r>
              <a:rPr lang="cs-CZ" dirty="0"/>
              <a:t>• pro průmyslové i domácí využití</a:t>
            </a:r>
          </a:p>
        </p:txBody>
      </p:sp>
      <p:pic>
        <p:nvPicPr>
          <p:cNvPr id="8" name="Obrázek 7" descr="Obsah obrázku budova, interiér&#10;&#10;Popis vygenerován s velmi vysokou mírou spolehlivosti">
            <a:extLst>
              <a:ext uri="{FF2B5EF4-FFF2-40B4-BE49-F238E27FC236}">
                <a16:creationId xmlns:a16="http://schemas.microsoft.com/office/drawing/2014/main" id="{82C2C615-8289-4CC1-AF19-D8643D17F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5253" r="-863" b="-2020"/>
          <a:stretch/>
        </p:blipFill>
        <p:spPr>
          <a:xfrm>
            <a:off x="6365973" y="1124744"/>
            <a:ext cx="2397028" cy="5400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A13793-CC5F-4B7C-B520-D36339438ADA}"/>
              </a:ext>
            </a:extLst>
          </p:cNvPr>
          <p:cNvSpPr txBox="1"/>
          <p:nvPr/>
        </p:nvSpPr>
        <p:spPr>
          <a:xfrm>
            <a:off x="3038722" y="4102391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• korečkové dopravníky</a:t>
            </a:r>
          </a:p>
          <a:p>
            <a:r>
              <a:rPr lang="cs-CZ" dirty="0"/>
              <a:t>• konstrukce na sušení konopí</a:t>
            </a:r>
          </a:p>
          <a:p>
            <a:r>
              <a:rPr lang="cs-CZ" dirty="0"/>
              <a:t>• hliníkové police a reály</a:t>
            </a:r>
          </a:p>
          <a:p>
            <a:r>
              <a:rPr lang="cs-CZ" dirty="0"/>
              <a:t>• násypky </a:t>
            </a:r>
          </a:p>
          <a:p>
            <a:r>
              <a:rPr lang="cs-CZ" dirty="0"/>
              <a:t>• manipulační vozíky</a:t>
            </a:r>
          </a:p>
          <a:p>
            <a:r>
              <a:rPr lang="cs-CZ" dirty="0"/>
              <a:t>• vozíky a vleky </a:t>
            </a:r>
          </a:p>
          <a:p>
            <a:r>
              <a:rPr lang="cs-CZ" dirty="0"/>
              <a:t>• skladovací kovové palety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 descr="Obsah obrázku exteriér, obloha, nákladní auto, silnice&#10;&#10;Popis se vygeneroval automaticky.">
            <a:extLst>
              <a:ext uri="{FF2B5EF4-FFF2-40B4-BE49-F238E27FC236}">
                <a16:creationId xmlns:a16="http://schemas.microsoft.com/office/drawing/2014/main" id="{8D1B5B8E-BA39-4247-8AF9-AE78D4888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1945" b="10359"/>
          <a:stretch/>
        </p:blipFill>
        <p:spPr>
          <a:xfrm>
            <a:off x="380999" y="2996952"/>
            <a:ext cx="2657723" cy="33143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5AAE1B79-3F56-44CB-BF7F-514912B2E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9000" r="1234" b="33568"/>
          <a:stretch/>
        </p:blipFill>
        <p:spPr>
          <a:xfrm>
            <a:off x="5137720" y="1052736"/>
            <a:ext cx="3682752" cy="2946559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18864" y="385472"/>
            <a:ext cx="8229600" cy="1249362"/>
          </a:xfrm>
        </p:spPr>
        <p:txBody>
          <a:bodyPr rtlCol="0"/>
          <a:lstStyle/>
          <a:p>
            <a:pPr rtl="0"/>
            <a:r>
              <a:rPr lang="cs-CZ" sz="2800" dirty="0">
                <a:solidFill>
                  <a:srgbClr val="00B050"/>
                </a:solidFill>
              </a:rPr>
              <a:t>STAVEBNÍ KONSTRUKCE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323528" y="1052736"/>
            <a:ext cx="8229600" cy="1944216"/>
          </a:xfrm>
        </p:spPr>
        <p:txBody>
          <a:bodyPr rtlCol="0"/>
          <a:lstStyle/>
          <a:p>
            <a:pPr rtl="0"/>
            <a:r>
              <a:rPr lang="cs-CZ" dirty="0"/>
              <a:t>• návrh a realizace hliníkových </a:t>
            </a:r>
          </a:p>
          <a:p>
            <a:pPr rtl="0"/>
            <a:r>
              <a:rPr lang="cs-CZ" dirty="0"/>
              <a:t>   a  ocelových konstrukcí</a:t>
            </a:r>
          </a:p>
          <a:p>
            <a:pPr rtl="0"/>
            <a:r>
              <a:rPr lang="cs-CZ" dirty="0"/>
              <a:t>• od návrhu projektové dokumentace </a:t>
            </a:r>
          </a:p>
          <a:p>
            <a:pPr rtl="0"/>
            <a:r>
              <a:rPr lang="cs-CZ" dirty="0"/>
              <a:t>   až po realizaci </a:t>
            </a:r>
          </a:p>
          <a:p>
            <a:pPr rtl="0"/>
            <a:r>
              <a:rPr lang="cs-CZ" dirty="0"/>
              <a:t>• dle zadání zákazníka </a:t>
            </a:r>
          </a:p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5363017" y="4149080"/>
            <a:ext cx="3849588" cy="2823592"/>
          </a:xfrm>
        </p:spPr>
        <p:txBody>
          <a:bodyPr rtlCol="0"/>
          <a:lstStyle/>
          <a:p>
            <a:pPr rtl="0"/>
            <a:r>
              <a:rPr lang="cs-CZ" dirty="0"/>
              <a:t>• ocelové mostové   konstrukce</a:t>
            </a:r>
          </a:p>
          <a:p>
            <a:pPr rtl="0"/>
            <a:r>
              <a:rPr lang="cs-CZ" dirty="0"/>
              <a:t>• hliníkové zastřešení teras</a:t>
            </a:r>
          </a:p>
          <a:p>
            <a:pPr rtl="0"/>
            <a:r>
              <a:rPr lang="cs-CZ" dirty="0"/>
              <a:t>• železné stání na auta</a:t>
            </a:r>
          </a:p>
          <a:p>
            <a:pPr rtl="0"/>
            <a:r>
              <a:rPr lang="cs-CZ" dirty="0"/>
              <a:t>• plotové dílce</a:t>
            </a:r>
          </a:p>
          <a:p>
            <a:pPr rtl="0"/>
            <a:r>
              <a:rPr lang="cs-CZ" dirty="0"/>
              <a:t>• zastřešení bazénů</a:t>
            </a:r>
          </a:p>
          <a:p>
            <a:pPr rtl="0"/>
            <a:r>
              <a:rPr lang="cs-CZ" dirty="0"/>
              <a:t>• zastřešení vchodů</a:t>
            </a:r>
          </a:p>
          <a:p>
            <a:pPr rtl="0"/>
            <a:r>
              <a:rPr lang="cs-CZ" dirty="0"/>
              <a:t>• ocelové skladovací haly 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E9B5887A-E908-4F42-AA48-1EA76C72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005064"/>
            <a:ext cx="4402832" cy="246746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2800" dirty="0">
                <a:solidFill>
                  <a:srgbClr val="00B050"/>
                </a:solidFill>
              </a:rPr>
              <a:t>VÝROBA V KOOPERACI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B0FD9F7-AB3B-4EA8-AEAE-ADE578E6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240" y="4910284"/>
            <a:ext cx="3280533" cy="18752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FBA2FE6-84FA-4DCD-83A7-429007DFC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252" y="2835981"/>
            <a:ext cx="3253521" cy="18752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16AD196-DF01-41CD-89EF-6118695B5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1" r="31399"/>
          <a:stretch/>
        </p:blipFill>
        <p:spPr>
          <a:xfrm>
            <a:off x="5436747" y="692696"/>
            <a:ext cx="3280533" cy="194421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D2D150B-64AC-4C2F-A3A6-3F3EFB03B9AC}"/>
              </a:ext>
            </a:extLst>
          </p:cNvPr>
          <p:cNvSpPr txBox="1"/>
          <p:nvPr/>
        </p:nvSpPr>
        <p:spPr>
          <a:xfrm>
            <a:off x="251520" y="1141328"/>
            <a:ext cx="53157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zámečnická výroba</a:t>
            </a:r>
          </a:p>
          <a:p>
            <a:r>
              <a:rPr lang="cs-CZ" dirty="0"/>
              <a:t>• svařování ocelových konstrukcí</a:t>
            </a:r>
          </a:p>
          <a:p>
            <a:r>
              <a:rPr lang="cs-CZ" dirty="0"/>
              <a:t>• dodávka dílů a součástí z dodaných polotovarů</a:t>
            </a:r>
          </a:p>
          <a:p>
            <a:r>
              <a:rPr lang="cs-CZ" dirty="0"/>
              <a:t>• výroba dle výkresové dokumentace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• výroba pouťových kolotočů</a:t>
            </a:r>
          </a:p>
          <a:p>
            <a:r>
              <a:rPr lang="cs-CZ" dirty="0"/>
              <a:t>• výroba prvků pro zemědělské stroje</a:t>
            </a:r>
          </a:p>
          <a:p>
            <a:r>
              <a:rPr lang="cs-CZ" dirty="0"/>
              <a:t>• výroba prvků pro vleky a přívěsy</a:t>
            </a:r>
          </a:p>
          <a:p>
            <a:r>
              <a:rPr lang="cs-CZ" dirty="0"/>
              <a:t>• prvky pro výrobu řetězů </a:t>
            </a:r>
          </a:p>
          <a:p>
            <a:r>
              <a:rPr lang="cs-CZ" dirty="0"/>
              <a:t>• prvky pro lanovky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C83D7E1-B63E-4958-89CF-60CE22B0F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68" y="2636912"/>
            <a:ext cx="4248472" cy="238976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F36EE59-5B20-4F9A-A929-7E60CE1A3390}"/>
              </a:ext>
            </a:extLst>
          </p:cNvPr>
          <p:cNvSpPr txBox="1"/>
          <p:nvPr/>
        </p:nvSpPr>
        <p:spPr>
          <a:xfrm>
            <a:off x="395536" y="46566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DESIGNOVÉ VÝROBKY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843E2F-C9C9-4C01-830F-B9F860B779F5}"/>
              </a:ext>
            </a:extLst>
          </p:cNvPr>
          <p:cNvSpPr txBox="1"/>
          <p:nvPr/>
        </p:nvSpPr>
        <p:spPr>
          <a:xfrm>
            <a:off x="179512" y="999892"/>
            <a:ext cx="89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moderní designové doplňky pro dům, zahradu i terasu</a:t>
            </a:r>
          </a:p>
          <a:p>
            <a:r>
              <a:rPr lang="cs-CZ" dirty="0"/>
              <a:t>• antracitová barva (na přání zákazníka lze i jinou barvu) </a:t>
            </a:r>
          </a:p>
          <a:p>
            <a:r>
              <a:rPr lang="cs-CZ" dirty="0"/>
              <a:t>• lesklý i matný povrch</a:t>
            </a:r>
          </a:p>
          <a:p>
            <a:r>
              <a:rPr lang="cs-CZ" dirty="0"/>
              <a:t>• od malých kousků po větší</a:t>
            </a:r>
          </a:p>
          <a:p>
            <a:r>
              <a:rPr lang="cs-CZ" dirty="0"/>
              <a:t>• většina doplňků skladem, jiné zhotovíme do několika dní</a:t>
            </a:r>
          </a:p>
          <a:p>
            <a:r>
              <a:rPr lang="cs-CZ" dirty="0"/>
              <a:t>• zhotovíme doplňky dle zadání zákazníka</a:t>
            </a:r>
          </a:p>
          <a:p>
            <a:r>
              <a:rPr lang="cs-CZ" dirty="0"/>
              <a:t>• lze zakoupit přes webovou stránku/</a:t>
            </a:r>
            <a:r>
              <a:rPr lang="cs-CZ" dirty="0" err="1"/>
              <a:t>instagram</a:t>
            </a:r>
            <a:r>
              <a:rPr lang="cs-CZ" dirty="0"/>
              <a:t>/</a:t>
            </a:r>
            <a:r>
              <a:rPr lang="cs-CZ" dirty="0" err="1"/>
              <a:t>facebook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C83420A-5FED-4658-B42F-26F44CC92B22}"/>
              </a:ext>
            </a:extLst>
          </p:cNvPr>
          <p:cNvSpPr txBox="1"/>
          <p:nvPr/>
        </p:nvSpPr>
        <p:spPr>
          <a:xfrm>
            <a:off x="5364088" y="4293096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přenosné ohniště</a:t>
            </a:r>
          </a:p>
          <a:p>
            <a:r>
              <a:rPr lang="cs-CZ" dirty="0"/>
              <a:t>• nábytek na terasu</a:t>
            </a:r>
          </a:p>
          <a:p>
            <a:r>
              <a:rPr lang="cs-CZ" dirty="0"/>
              <a:t>• pojízdný koš na dřevo ke krbu</a:t>
            </a:r>
          </a:p>
          <a:p>
            <a:r>
              <a:rPr lang="cs-CZ" dirty="0"/>
              <a:t>• svícny</a:t>
            </a:r>
          </a:p>
          <a:p>
            <a:r>
              <a:rPr lang="cs-CZ" dirty="0"/>
              <a:t>• květináče, truhlíky</a:t>
            </a:r>
          </a:p>
          <a:p>
            <a:r>
              <a:rPr lang="cs-CZ" dirty="0"/>
              <a:t>• věšáky </a:t>
            </a:r>
          </a:p>
          <a:p>
            <a:r>
              <a:rPr lang="cs-CZ" dirty="0"/>
              <a:t>• lavice </a:t>
            </a:r>
          </a:p>
          <a:p>
            <a:r>
              <a:rPr lang="cs-CZ" dirty="0"/>
              <a:t>• držáky ručníků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803C820-B632-46E8-81CF-1145BE63F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3" t="668" r="25719" b="1220"/>
          <a:stretch/>
        </p:blipFill>
        <p:spPr>
          <a:xfrm>
            <a:off x="6588224" y="548680"/>
            <a:ext cx="2295398" cy="338437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3025536-0E56-4597-B5A9-4084BD30C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" t="29384" b="21020"/>
          <a:stretch/>
        </p:blipFill>
        <p:spPr>
          <a:xfrm>
            <a:off x="362392" y="3755807"/>
            <a:ext cx="4924772" cy="28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0340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2068DB82-42C4-4861-87A9-4F3A57BEAE5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7194" r="2675" b="6523"/>
          <a:stretch/>
        </p:blipFill>
        <p:spPr bwMode="auto">
          <a:xfrm>
            <a:off x="323528" y="3923049"/>
            <a:ext cx="2487930" cy="2534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Obsah obrázku interiér, zeď, patro, toaleta&#10;&#10;Popis se vygeneroval automaticky.">
            <a:extLst>
              <a:ext uri="{FF2B5EF4-FFF2-40B4-BE49-F238E27FC236}">
                <a16:creationId xmlns:a16="http://schemas.microsoft.com/office/drawing/2014/main" id="{640B4711-1398-434C-A08C-8DDC29C14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799" b="707"/>
          <a:stretch/>
        </p:blipFill>
        <p:spPr>
          <a:xfrm>
            <a:off x="6020494" y="882541"/>
            <a:ext cx="2911644" cy="55772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A5B11D-FC4F-46A3-8C79-96A36EADE9CD}"/>
              </a:ext>
            </a:extLst>
          </p:cNvPr>
          <p:cNvSpPr txBox="1"/>
          <p:nvPr/>
        </p:nvSpPr>
        <p:spPr>
          <a:xfrm>
            <a:off x="395536" y="33265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VÝVOJ A VÝROBA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AB5A22C-764D-4B1F-812D-33B4F4D7B369}"/>
              </a:ext>
            </a:extLst>
          </p:cNvPr>
          <p:cNvSpPr txBox="1"/>
          <p:nvPr/>
        </p:nvSpPr>
        <p:spPr>
          <a:xfrm>
            <a:off x="220196" y="890578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vývoj a výroba topných panelů</a:t>
            </a:r>
          </a:p>
          <a:p>
            <a:r>
              <a:rPr lang="cs-CZ" dirty="0"/>
              <a:t>• elektrické sálavé topné panely Design, </a:t>
            </a:r>
            <a:r>
              <a:rPr lang="cs-CZ" dirty="0" err="1"/>
              <a:t>Classic</a:t>
            </a:r>
            <a:r>
              <a:rPr lang="cs-CZ" dirty="0"/>
              <a:t> a </a:t>
            </a:r>
            <a:r>
              <a:rPr lang="cs-CZ" dirty="0" err="1"/>
              <a:t>Aluba</a:t>
            </a:r>
            <a:endParaRPr lang="cs-CZ" dirty="0"/>
          </a:p>
          <a:p>
            <a:r>
              <a:rPr lang="cs-CZ" dirty="0"/>
              <a:t>• hliníková konstrukce</a:t>
            </a:r>
          </a:p>
          <a:p>
            <a:r>
              <a:rPr lang="cs-CZ" dirty="0"/>
              <a:t>• prodávané pod značkou </a:t>
            </a:r>
            <a:r>
              <a:rPr lang="cs-CZ" dirty="0" err="1"/>
              <a:t>Heater</a:t>
            </a:r>
            <a:endParaRPr lang="cs-CZ" dirty="0"/>
          </a:p>
          <a:p>
            <a:endParaRPr lang="cs-CZ" dirty="0"/>
          </a:p>
          <a:p>
            <a:r>
              <a:rPr lang="cs-CZ" dirty="0"/>
              <a:t>• sušicí přístroje</a:t>
            </a:r>
          </a:p>
          <a:p>
            <a:r>
              <a:rPr lang="cs-CZ" dirty="0"/>
              <a:t>• laboratorní kultivační termoboxy</a:t>
            </a:r>
          </a:p>
          <a:p>
            <a:r>
              <a:rPr lang="cs-CZ" dirty="0"/>
              <a:t>• </a:t>
            </a:r>
            <a:r>
              <a:rPr lang="cs-CZ" dirty="0" err="1"/>
              <a:t>ztekutovače</a:t>
            </a:r>
            <a:r>
              <a:rPr lang="cs-CZ" dirty="0"/>
              <a:t> medu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D1DDF92-BAC1-4DF4-80EC-7218540F1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05" b="-1471"/>
          <a:stretch/>
        </p:blipFill>
        <p:spPr>
          <a:xfrm>
            <a:off x="3032814" y="3923048"/>
            <a:ext cx="2766324" cy="25343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ickéF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756913_TF16401343.potx" id="{8A4BD516-D8C9-4EF8-909F-60997488BDAB}" vid="{0984135F-1B03-47D5-868A-B4844F97A269}"/>
    </a:ext>
  </a:extLst>
</a:theme>
</file>

<file path=ppt/theme/theme2.xml><?xml version="1.0" encoding="utf-8"?>
<a:theme xmlns:a="http://schemas.openxmlformats.org/drawingml/2006/main" name="Firemní moti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remní moti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31d92cf942c19623f8ea37c5ae89e9e4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5ae4c53a902569674f13d354e575c07c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72707BD-2281-4DCA-AA5D-81635DA3C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AC59B4-08CA-4A65-A6A2-05C030B984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AF2633-212A-42A8-A664-9532FA5B8A8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Klasické fotoalbum</Template>
  <TotalTime>254</TotalTime>
  <Words>653</Words>
  <Application>Microsoft Office PowerPoint</Application>
  <PresentationFormat>Předvádění na obrazovce (4:3)</PresentationFormat>
  <Paragraphs>166</Paragraphs>
  <Slides>14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 Schoolbook</vt:lpstr>
      <vt:lpstr>KlasickéFotoalbum</vt:lpstr>
      <vt:lpstr>NACHÁZÍME JEDNODUCHÁ ŘEŠENÍ</vt:lpstr>
      <vt:lpstr> O FIRMĚ…</vt:lpstr>
      <vt:lpstr>PROVOZNÍ VYBAVENÍ</vt:lpstr>
      <vt:lpstr> ČÍM SE ZABÝVÁME…</vt:lpstr>
      <vt:lpstr>  DOPRAVNÍ A SKLADOVACÍ SYSTÉMY</vt:lpstr>
      <vt:lpstr>STAVEBNÍ KONSTRUKCE</vt:lpstr>
      <vt:lpstr>VÝROBA V KOOPERACI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NACHÁZÍME JEDNODUCHÁ ŘEŠENÍ</dc:title>
  <dc:creator>Andrea Stříhavková</dc:creator>
  <cp:lastModifiedBy>Andrea Stříhavková</cp:lastModifiedBy>
  <cp:revision>28</cp:revision>
  <dcterms:created xsi:type="dcterms:W3CDTF">2021-04-18T15:38:12Z</dcterms:created>
  <dcterms:modified xsi:type="dcterms:W3CDTF">2021-04-21T19:26:18Z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65;#zpp120;#79;#tpl120;#419;#zpp140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